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69" r:id="rId4"/>
    <p:sldId id="267" r:id="rId5"/>
    <p:sldId id="282" r:id="rId6"/>
    <p:sldId id="283" r:id="rId7"/>
    <p:sldId id="284" r:id="rId8"/>
    <p:sldId id="293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66" r:id="rId18"/>
    <p:sldId id="262" r:id="rId19"/>
    <p:sldId id="265" r:id="rId20"/>
    <p:sldId id="258" r:id="rId21"/>
    <p:sldId id="272" r:id="rId22"/>
    <p:sldId id="274" r:id="rId23"/>
    <p:sldId id="257" r:id="rId24"/>
    <p:sldId id="259" r:id="rId25"/>
    <p:sldId id="294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701" y="5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2A747-CCC3-429C-99CF-2CBD302F60BA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52C0D-D147-4152-8235-C83A2FF67A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90111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2A747-CCC3-429C-99CF-2CBD302F60BA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52C0D-D147-4152-8235-C83A2FF67A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86761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2A747-CCC3-429C-99CF-2CBD302F60BA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52C0D-D147-4152-8235-C83A2FF67A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18625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2A747-CCC3-429C-99CF-2CBD302F60BA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52C0D-D147-4152-8235-C83A2FF67A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39786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2A747-CCC3-429C-99CF-2CBD302F60BA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52C0D-D147-4152-8235-C83A2FF67A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838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2A747-CCC3-429C-99CF-2CBD302F60BA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52C0D-D147-4152-8235-C83A2FF67A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29896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2A747-CCC3-429C-99CF-2CBD302F60BA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52C0D-D147-4152-8235-C83A2FF67A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51883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2A747-CCC3-429C-99CF-2CBD302F60BA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52C0D-D147-4152-8235-C83A2FF67A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30402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2A747-CCC3-429C-99CF-2CBD302F60BA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52C0D-D147-4152-8235-C83A2FF67A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42846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2A747-CCC3-429C-99CF-2CBD302F60BA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52C0D-D147-4152-8235-C83A2FF67A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73635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2A747-CCC3-429C-99CF-2CBD302F60BA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52C0D-D147-4152-8235-C83A2FF67A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66059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82A747-CCC3-429C-99CF-2CBD302F60BA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752C0D-D147-4152-8235-C83A2FF67A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67623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gif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6.jpeg"/><Relationship Id="rId7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10" Type="http://schemas.openxmlformats.org/officeDocument/2006/relationships/image" Target="../media/image34.jpeg"/><Relationship Id="rId4" Type="http://schemas.openxmlformats.org/officeDocument/2006/relationships/image" Target="../media/image13.png"/><Relationship Id="rId9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34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42.png"/><Relationship Id="rId7" Type="http://schemas.openxmlformats.org/officeDocument/2006/relationships/image" Target="../media/image44.png"/><Relationship Id="rId12" Type="http://schemas.microsoft.com/office/2007/relationships/hdphoto" Target="../media/hdphoto5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46.png"/><Relationship Id="rId5" Type="http://schemas.openxmlformats.org/officeDocument/2006/relationships/image" Target="../media/image43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6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13" Type="http://schemas.openxmlformats.org/officeDocument/2006/relationships/image" Target="../media/image61.jpeg"/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12" Type="http://schemas.openxmlformats.org/officeDocument/2006/relationships/image" Target="../media/image60.jpeg"/><Relationship Id="rId2" Type="http://schemas.openxmlformats.org/officeDocument/2006/relationships/image" Target="../media/image1.jpeg"/><Relationship Id="rId16" Type="http://schemas.openxmlformats.org/officeDocument/2006/relationships/image" Target="../media/image6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jpeg"/><Relationship Id="rId11" Type="http://schemas.openxmlformats.org/officeDocument/2006/relationships/image" Target="../media/image59.jpeg"/><Relationship Id="rId5" Type="http://schemas.openxmlformats.org/officeDocument/2006/relationships/image" Target="../media/image53.jpeg"/><Relationship Id="rId15" Type="http://schemas.openxmlformats.org/officeDocument/2006/relationships/image" Target="../media/image63.jpeg"/><Relationship Id="rId10" Type="http://schemas.openxmlformats.org/officeDocument/2006/relationships/image" Target="../media/image58.jpeg"/><Relationship Id="rId4" Type="http://schemas.openxmlformats.org/officeDocument/2006/relationships/image" Target="../media/image52.jpeg"/><Relationship Id="rId9" Type="http://schemas.openxmlformats.org/officeDocument/2006/relationships/image" Target="../media/image57.jpeg"/><Relationship Id="rId14" Type="http://schemas.openxmlformats.org/officeDocument/2006/relationships/image" Target="../media/image6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12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04024" y="1023119"/>
            <a:ext cx="58326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54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осуда</a:t>
            </a:r>
            <a:endParaRPr lang="ru-RU" sz="54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192090"/>
            <a:ext cx="3816424" cy="23294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523497" y="438344"/>
            <a:ext cx="79937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бюджетное дошкольное образовательное учреждение </a:t>
            </a:r>
          </a:p>
          <a:p>
            <a:pPr algn="ctr"/>
            <a:r>
              <a:rPr lang="ru-RU" sz="16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«Детский сад </a:t>
            </a:r>
            <a:r>
              <a:rPr lang="ru-RU" sz="16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№153»</a:t>
            </a:r>
            <a:endParaRPr lang="ru-RU" sz="16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24128" y="4941168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Учитель-логопед</a:t>
            </a:r>
          </a:p>
          <a:p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Агафонова О.Я.</a:t>
            </a:r>
            <a:endParaRPr lang="ru-RU" sz="20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4793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12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483768" y="260648"/>
            <a:ext cx="62646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СТОЛОВА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Я ПОСУДА</a:t>
            </a:r>
          </a:p>
        </p:txBody>
      </p:sp>
      <p:pic>
        <p:nvPicPr>
          <p:cNvPr id="6" name="Picture 5" descr="C:\Users\Best\Desktop\посуда\souptureen_1924_thumb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5860"/>
            <a:ext cx="4176588" cy="217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 descr="7377107_fullsiz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7686" y="1071546"/>
            <a:ext cx="4143372" cy="2762248"/>
          </a:xfrm>
          <a:prstGeom prst="rect">
            <a:avLst/>
          </a:prstGeom>
        </p:spPr>
      </p:pic>
      <p:pic>
        <p:nvPicPr>
          <p:cNvPr id="9" name="Рисунок 8" descr="00010619505_1_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00496" y="4000504"/>
            <a:ext cx="4444999" cy="25003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5528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14546" y="285728"/>
            <a:ext cx="62646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КУХОННА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Я ПОСУДА</a:t>
            </a:r>
          </a:p>
        </p:txBody>
      </p:sp>
      <p:pic>
        <p:nvPicPr>
          <p:cNvPr id="6" name="Picture 3" descr="C:\Users\Best\Desktop\посуда\main_big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1071546"/>
            <a:ext cx="2252793" cy="2521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http://img-fotki.yandex.ru/get/9555/16969765.180/0_7c2e7_2c3709f6_M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992" y="928670"/>
            <a:ext cx="2162175" cy="2857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img-fotki.yandex.ru/get/5643/16969765.dc/0_6f346_2cec5adf_M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50" y="357166"/>
            <a:ext cx="2333625" cy="2857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765\Downloads\Анимация, анимашки Посуда - miranimashek·com (2)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54" y="4193704"/>
            <a:ext cx="2448272" cy="26642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2066" y="3000372"/>
            <a:ext cx="2525713" cy="189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8" descr="C:\Users\Best\Desktop\посуда\4436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74" y="4286256"/>
            <a:ext cx="2392362" cy="199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35528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879304" y="214290"/>
            <a:ext cx="626469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ЗАГАДКИ</a:t>
            </a:r>
          </a:p>
          <a:p>
            <a:endParaRPr lang="ru-RU" sz="2800" b="1" i="1" dirty="0"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92867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Я пыхчу, пыхчу,</a:t>
            </a:r>
            <a:br>
              <a:rPr lang="ru-RU" dirty="0"/>
            </a:br>
            <a:r>
              <a:rPr lang="ru-RU" dirty="0"/>
              <a:t>Больше греться не хочу.</a:t>
            </a:r>
            <a:br>
              <a:rPr lang="ru-RU" dirty="0"/>
            </a:br>
            <a:r>
              <a:rPr lang="ru-RU" dirty="0"/>
              <a:t>Крышка громко зазвенела:</a:t>
            </a:r>
            <a:br>
              <a:rPr lang="ru-RU" dirty="0"/>
            </a:br>
            <a:r>
              <a:rPr lang="ru-RU" dirty="0"/>
              <a:t>«Пейте чай, вода вскипела</a:t>
            </a:r>
            <a:r>
              <a:rPr lang="ru-RU" dirty="0" smtClean="0"/>
              <a:t>!»</a:t>
            </a:r>
            <a:endParaRPr lang="ru-RU" dirty="0"/>
          </a:p>
        </p:txBody>
      </p:sp>
      <p:pic>
        <p:nvPicPr>
          <p:cNvPr id="7" name="Picture 3" descr="C:\Users\Best\Desktop\посуда\main_big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2071678"/>
            <a:ext cx="1798563" cy="20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071934" y="107154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Если хорошо заточен,</a:t>
            </a:r>
          </a:p>
          <a:p>
            <a:r>
              <a:rPr lang="ru-RU" dirty="0" smtClean="0"/>
              <a:t>Все легко он режет очень,</a:t>
            </a:r>
          </a:p>
          <a:p>
            <a:r>
              <a:rPr lang="ru-RU" dirty="0" smtClean="0"/>
              <a:t>Хлеб, картошку, свеклу, мясо,</a:t>
            </a:r>
          </a:p>
          <a:p>
            <a:r>
              <a:rPr lang="ru-RU" dirty="0" smtClean="0"/>
              <a:t>Рыбу, яблоки и  масло.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597818" y="508518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Чайника подружка</a:t>
            </a:r>
            <a:br>
              <a:rPr lang="ru-RU" dirty="0"/>
            </a:br>
            <a:r>
              <a:rPr lang="ru-RU" dirty="0"/>
              <a:t>Имеет два ушка,</a:t>
            </a:r>
            <a:br>
              <a:rPr lang="ru-RU" dirty="0"/>
            </a:br>
            <a:r>
              <a:rPr lang="ru-RU" dirty="0"/>
              <a:t>Варит кашу, суп для Юли.</a:t>
            </a:r>
            <a:br>
              <a:rPr lang="ru-RU" dirty="0"/>
            </a:br>
            <a:r>
              <a:rPr lang="ru-RU" dirty="0"/>
              <a:t>И зовут её…</a:t>
            </a:r>
            <a:br>
              <a:rPr lang="ru-RU" dirty="0"/>
            </a:br>
            <a:endParaRPr lang="ru-RU" dirty="0"/>
          </a:p>
        </p:txBody>
      </p:sp>
      <p:pic>
        <p:nvPicPr>
          <p:cNvPr id="12" name="Picture 11" descr="C:\Users\Best\Desktop\посуда\p_k_4,5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258" t="20033" r="15326" b="21075"/>
          <a:stretch>
            <a:fillRect/>
          </a:stretch>
        </p:blipFill>
        <p:spPr bwMode="auto">
          <a:xfrm>
            <a:off x="6072198" y="4429132"/>
            <a:ext cx="2764829" cy="1903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4071934" y="250030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Для нас она необходима,</a:t>
            </a:r>
          </a:p>
          <a:p>
            <a:r>
              <a:rPr lang="ru-RU" dirty="0" smtClean="0"/>
              <a:t>Ведь пищу из нее едим мы.</a:t>
            </a:r>
          </a:p>
          <a:p>
            <a:r>
              <a:rPr lang="ru-RU" dirty="0" smtClean="0"/>
              <a:t>Глубокая и мелкая</a:t>
            </a:r>
          </a:p>
          <a:p>
            <a:r>
              <a:rPr lang="ru-RU" dirty="0" smtClean="0"/>
              <a:t>Зовут ее…</a:t>
            </a:r>
          </a:p>
        </p:txBody>
      </p:sp>
      <p:pic>
        <p:nvPicPr>
          <p:cNvPr id="15" name="Picture 4" descr="C:\Users\Best\Desktop\посуда\5543_2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78" y="2500306"/>
            <a:ext cx="1810881" cy="1653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15" descr="kitchen-knife-kitchen-knife-png-imag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43768" y="571480"/>
            <a:ext cx="1500198" cy="150019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55284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483768" y="260648"/>
            <a:ext cx="62646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Игра «Четвертый лишний»</a:t>
            </a:r>
          </a:p>
          <a:p>
            <a:endParaRPr lang="ru-RU" sz="2800" b="1" i="1" dirty="0"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11" descr="C:\Users\Best\Desktop\посуда\p_k_4,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258" t="20033" r="15326" b="21075"/>
          <a:stretch>
            <a:fillRect/>
          </a:stretch>
        </p:blipFill>
        <p:spPr bwMode="auto">
          <a:xfrm>
            <a:off x="285720" y="1285860"/>
            <a:ext cx="2764829" cy="1903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Посуд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78" y="1285860"/>
            <a:ext cx="1583812" cy="18958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765\AppData\Local\Temp\Rar$DIa0.815\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2" y="1285860"/>
            <a:ext cx="2171285" cy="18993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Best\Desktop\посуда\2257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78" y="1285860"/>
            <a:ext cx="2029686" cy="1880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 descr="C:\Users\Best\Desktop\посуда\1.pn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64" y="3286124"/>
            <a:ext cx="2383895" cy="1633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3" descr="C:\Users\Best\Desktop\посуда\gam9421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94" y="3286124"/>
            <a:ext cx="1651000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8" descr="C:\Users\Best\Desktop\посуда\40765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30" y="3357562"/>
            <a:ext cx="1799853" cy="168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 descr="C:\Users\Best\Desktop\посуда\ab6f2abbf4d10b5546c4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24" y="2857496"/>
            <a:ext cx="2112963" cy="157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355284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12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643042" y="285728"/>
            <a:ext cx="62646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Times New Roman" pitchFamily="18" charset="0"/>
              </a:rPr>
              <a:t>ИГРА «1, 2, 5»</a:t>
            </a:r>
            <a:endParaRPr lang="ru-RU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89505336"/>
              </p:ext>
            </p:extLst>
          </p:nvPr>
        </p:nvGraphicFramePr>
        <p:xfrm>
          <a:off x="214282" y="1612038"/>
          <a:ext cx="8605463" cy="52459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16833"/>
                <a:gridCol w="1800200"/>
                <a:gridCol w="1872208"/>
                <a:gridCol w="2016222"/>
              </a:tblGrid>
              <a:tr h="100811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400" spc="0" dirty="0" smtClean="0">
                        <a:effectLst/>
                        <a:latin typeface="+mn-lt"/>
                        <a:ea typeface="+mn-ea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2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400" spc="0" dirty="0" smtClean="0">
                        <a:effectLst/>
                        <a:latin typeface="+mn-lt"/>
                        <a:ea typeface="+mn-ea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2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400" spc="0" dirty="0" smtClean="0">
                        <a:effectLst/>
                        <a:latin typeface="+mn-lt"/>
                        <a:ea typeface="+mn-ea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4000" spc="-40" dirty="0" smtClean="0">
                        <a:effectLst/>
                        <a:latin typeface="Arial"/>
                        <a:ea typeface="Arial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2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4000" spc="-40" dirty="0" smtClean="0">
                        <a:effectLst/>
                        <a:latin typeface="Arial"/>
                        <a:ea typeface="Arial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2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4000" spc="-40" dirty="0" smtClean="0">
                        <a:effectLst/>
                        <a:latin typeface="Arial"/>
                        <a:ea typeface="Arial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2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spc="-40" dirty="0" smtClean="0">
                          <a:effectLst/>
                          <a:latin typeface="Arial"/>
                          <a:ea typeface="Arial"/>
                        </a:rPr>
                        <a:t>1</a:t>
                      </a:r>
                      <a:endParaRPr lang="ru-RU" sz="4000" spc="-4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endParaRPr lang="ru-RU" sz="4000" spc="0" dirty="0" smtClean="0">
                        <a:effectLst/>
                      </a:endParaRPr>
                    </a:p>
                    <a:p>
                      <a:pPr algn="ctr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endParaRPr lang="ru-RU" sz="4000" spc="0" dirty="0" smtClean="0">
                        <a:effectLst/>
                      </a:endParaRPr>
                    </a:p>
                    <a:p>
                      <a:pPr algn="ctr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endParaRPr lang="ru-RU" sz="4000" spc="0" dirty="0" smtClean="0">
                        <a:effectLst/>
                      </a:endParaRPr>
                    </a:p>
                    <a:p>
                      <a:pPr algn="ctr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ru-RU" sz="4000" spc="0" dirty="0" smtClean="0">
                          <a:effectLst/>
                        </a:rPr>
                        <a:t>2</a:t>
                      </a:r>
                      <a:endParaRPr lang="ru-RU" sz="4000" spc="-4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endParaRPr lang="ru-RU" sz="4000" spc="0" dirty="0" smtClean="0">
                        <a:effectLst/>
                      </a:endParaRPr>
                    </a:p>
                    <a:p>
                      <a:pPr algn="ctr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endParaRPr lang="ru-RU" sz="4000" spc="0" dirty="0" smtClean="0">
                        <a:effectLst/>
                      </a:endParaRPr>
                    </a:p>
                    <a:p>
                      <a:pPr algn="ctr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endParaRPr lang="ru-RU" sz="4000" spc="0" dirty="0" smtClean="0">
                        <a:effectLst/>
                      </a:endParaRPr>
                    </a:p>
                    <a:p>
                      <a:pPr algn="ctr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ru-RU" sz="4000" spc="0" dirty="0" smtClean="0">
                          <a:effectLst/>
                        </a:rPr>
                        <a:t>5</a:t>
                      </a:r>
                      <a:endParaRPr lang="ru-RU" sz="4000" spc="-4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6350" marR="6350" marT="0" marB="0"/>
                </a:tc>
              </a:tr>
              <a:tr h="860935">
                <a:tc>
                  <a:txBody>
                    <a:bodyPr/>
                    <a:lstStyle/>
                    <a:p>
                      <a:pPr indent="107950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indent="107950">
                        <a:spcAft>
                          <a:spcPts val="0"/>
                        </a:spcAft>
                      </a:pPr>
                      <a:endParaRPr lang="ru-RU" sz="3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indent="107950"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стакан</a:t>
                      </a:r>
                      <a:endParaRPr lang="ru-RU" sz="3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 indent="1079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20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1079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стакана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indent="107950">
                        <a:spcAft>
                          <a:spcPts val="0"/>
                        </a:spcAft>
                      </a:pPr>
                      <a:endParaRPr lang="ru-RU" sz="320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indent="107950"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стаканов</a:t>
                      </a:r>
                      <a:endParaRPr lang="ru-RU" sz="3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0" marB="0"/>
                </a:tc>
              </a:tr>
              <a:tr h="1087497">
                <a:tc>
                  <a:txBody>
                    <a:bodyPr/>
                    <a:lstStyle/>
                    <a:p>
                      <a:pPr indent="107950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 indent="1079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32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1079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тарелка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 indent="1079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32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1079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тарелки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 indent="1079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32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1079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тарелок</a:t>
                      </a:r>
                    </a:p>
                  </a:txBody>
                  <a:tcPr marL="6350" marR="6350" marT="0" marB="0"/>
                </a:tc>
              </a:tr>
              <a:tr h="1087497">
                <a:tc>
                  <a:txBody>
                    <a:bodyPr/>
                    <a:lstStyle/>
                    <a:p>
                      <a:pPr indent="107950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indent="107950"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32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indent="107950"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ложка</a:t>
                      </a:r>
                      <a:endParaRPr lang="ru-RU" sz="3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indent="107950"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32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indent="107950"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ложки</a:t>
                      </a:r>
                      <a:endParaRPr lang="ru-RU" sz="3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indent="107950"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32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indent="107950"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ложек</a:t>
                      </a:r>
                      <a:endParaRPr lang="ru-RU" sz="3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0" marB="0"/>
                </a:tc>
              </a:tr>
              <a:tr h="1087497">
                <a:tc>
                  <a:txBody>
                    <a:bodyPr/>
                    <a:lstStyle/>
                    <a:p>
                      <a:pPr indent="107950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indent="107950"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32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indent="107950"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чайник</a:t>
                      </a:r>
                      <a:endParaRPr lang="ru-RU" sz="3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indent="107950"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32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indent="107950"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чайника</a:t>
                      </a:r>
                      <a:endParaRPr lang="ru-RU" sz="3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indent="107950"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32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indent="107950"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чайников</a:t>
                      </a:r>
                      <a:endParaRPr lang="ru-RU" sz="3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0" marB="0"/>
                </a:tc>
              </a:tr>
            </a:tbl>
          </a:graphicData>
        </a:graphic>
      </p:graphicFrame>
      <p:pic>
        <p:nvPicPr>
          <p:cNvPr id="7" name="Picture 8" descr="C:\Users\Best\Desktop\посуда\4076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42" y="1857364"/>
            <a:ext cx="1655110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C:\Users\Best\Desktop\посуда\5543_2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3143248"/>
            <a:ext cx="1973213" cy="197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C:\Users\Best\Desktop\посуда\ab6f2abbf4d10b5546c4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4429132"/>
            <a:ext cx="2112963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C:\Users\Best\Desktop\посуда\main_big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14" y="5210975"/>
            <a:ext cx="1808780" cy="164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35528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12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38446" y="214290"/>
            <a:ext cx="810555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ИГРА «ИЗ ЧЕГО СДЕЛАНА ПОСУДА?»</a:t>
            </a:r>
          </a:p>
          <a:p>
            <a:endParaRPr lang="ru-RU" sz="2800" b="1" i="1" dirty="0"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857232"/>
            <a:ext cx="842493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/>
              <a:t>Ложка </a:t>
            </a:r>
            <a:r>
              <a:rPr lang="ru-RU" sz="3600" dirty="0"/>
              <a:t>из дерева – </a:t>
            </a:r>
            <a:r>
              <a:rPr lang="ru-RU" sz="3600" dirty="0" smtClean="0"/>
              <a:t>деревянная ложка</a:t>
            </a:r>
            <a:endParaRPr lang="ru-RU" sz="3600" dirty="0"/>
          </a:p>
          <a:p>
            <a:pPr algn="ctr"/>
            <a:r>
              <a:rPr lang="ru-RU" sz="3600" dirty="0"/>
              <a:t>Чашка из фарфора – фарфоровая…</a:t>
            </a:r>
          </a:p>
          <a:p>
            <a:pPr algn="ctr"/>
            <a:r>
              <a:rPr lang="ru-RU" sz="3600" dirty="0"/>
              <a:t>Ваза из хрусталя – </a:t>
            </a:r>
            <a:r>
              <a:rPr lang="ru-RU" sz="3600" dirty="0" smtClean="0"/>
              <a:t>хрустальная…</a:t>
            </a:r>
            <a:endParaRPr lang="ru-RU" sz="3600" dirty="0"/>
          </a:p>
          <a:p>
            <a:pPr algn="ctr"/>
            <a:r>
              <a:rPr lang="ru-RU" sz="3600" dirty="0"/>
              <a:t>Терка из металла – </a:t>
            </a:r>
            <a:r>
              <a:rPr lang="ru-RU" sz="3600" dirty="0" smtClean="0"/>
              <a:t>металлическая…</a:t>
            </a:r>
            <a:endParaRPr lang="ru-RU" sz="3600" dirty="0"/>
          </a:p>
          <a:p>
            <a:pPr algn="ctr"/>
            <a:r>
              <a:rPr lang="ru-RU" sz="3600" dirty="0"/>
              <a:t>Графин из стекла – </a:t>
            </a:r>
            <a:r>
              <a:rPr lang="ru-RU" sz="3600" dirty="0" smtClean="0"/>
              <a:t>стеклянный…</a:t>
            </a:r>
            <a:endParaRPr lang="ru-RU" sz="3600" dirty="0"/>
          </a:p>
          <a:p>
            <a:pPr algn="ctr"/>
            <a:r>
              <a:rPr lang="ru-RU" sz="3600" dirty="0"/>
              <a:t>Масленка из пластмассы </a:t>
            </a:r>
            <a:r>
              <a:rPr lang="ru-RU" sz="3600" dirty="0" smtClean="0"/>
              <a:t>–…</a:t>
            </a:r>
            <a:endParaRPr lang="ru-RU" sz="3600" dirty="0"/>
          </a:p>
          <a:p>
            <a:pPr algn="ctr"/>
            <a:r>
              <a:rPr lang="ru-RU" sz="3600" dirty="0"/>
              <a:t>Сковорода из чугуна </a:t>
            </a:r>
            <a:r>
              <a:rPr lang="ru-RU" sz="3600" dirty="0" smtClean="0"/>
              <a:t>–…</a:t>
            </a:r>
            <a:endParaRPr lang="ru-RU" sz="3600" dirty="0"/>
          </a:p>
          <a:p>
            <a:pPr algn="ctr"/>
            <a:r>
              <a:rPr lang="ru-RU" sz="3600" dirty="0"/>
              <a:t>Миска из глины –</a:t>
            </a:r>
          </a:p>
          <a:p>
            <a:pPr algn="ctr"/>
            <a:r>
              <a:rPr lang="ru-RU" sz="3600" dirty="0"/>
              <a:t>Нож из стали –</a:t>
            </a:r>
          </a:p>
        </p:txBody>
      </p:sp>
      <p:pic>
        <p:nvPicPr>
          <p:cNvPr id="7" name="Picture 2" descr="C:\Users\765\Downloads\Анимация, анимашки Посуда - miranimashek·com (3)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6" y="4857760"/>
            <a:ext cx="2736304" cy="17552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5528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483768" y="260648"/>
            <a:ext cx="62646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71670" y="428604"/>
            <a:ext cx="610154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Игра «ЧТО ГДЕ ЛЕЖИТ”?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51112" y="1285860"/>
            <a:ext cx="799288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smtClean="0"/>
              <a:t>сахар </a:t>
            </a:r>
            <a:r>
              <a:rPr lang="ru-RU" sz="4800" dirty="0"/>
              <a:t>– в сахарнице </a:t>
            </a:r>
            <a:endParaRPr lang="ru-RU" sz="4800" dirty="0" smtClean="0"/>
          </a:p>
          <a:p>
            <a:pPr algn="ctr"/>
            <a:r>
              <a:rPr lang="ru-RU" sz="4800" dirty="0" smtClean="0"/>
              <a:t>масло </a:t>
            </a:r>
            <a:r>
              <a:rPr lang="ru-RU" sz="4800" dirty="0"/>
              <a:t>— … </a:t>
            </a:r>
            <a:endParaRPr lang="ru-RU" sz="4800" dirty="0" smtClean="0"/>
          </a:p>
          <a:p>
            <a:pPr algn="ctr"/>
            <a:r>
              <a:rPr lang="ru-RU" sz="4800" dirty="0" smtClean="0"/>
              <a:t>хлеб </a:t>
            </a:r>
            <a:r>
              <a:rPr lang="ru-RU" sz="4800" dirty="0"/>
              <a:t>— … </a:t>
            </a:r>
            <a:endParaRPr lang="ru-RU" sz="4800" dirty="0" smtClean="0"/>
          </a:p>
          <a:p>
            <a:pPr algn="ctr"/>
            <a:r>
              <a:rPr lang="ru-RU" sz="4800" dirty="0" smtClean="0"/>
              <a:t>сухари </a:t>
            </a:r>
            <a:r>
              <a:rPr lang="ru-RU" sz="4800" dirty="0"/>
              <a:t>— … </a:t>
            </a:r>
            <a:endParaRPr lang="ru-RU" sz="4800" dirty="0" smtClean="0"/>
          </a:p>
          <a:p>
            <a:pPr algn="ctr"/>
            <a:r>
              <a:rPr lang="ru-RU" sz="4800" dirty="0" smtClean="0"/>
              <a:t>соль </a:t>
            </a:r>
            <a:r>
              <a:rPr lang="ru-RU" sz="4800" dirty="0"/>
              <a:t>— … </a:t>
            </a:r>
            <a:endParaRPr lang="ru-RU" sz="4800" dirty="0" smtClean="0"/>
          </a:p>
          <a:p>
            <a:pPr algn="ctr"/>
            <a:r>
              <a:rPr lang="ru-RU" sz="4800" dirty="0" smtClean="0"/>
              <a:t>перец </a:t>
            </a:r>
            <a:r>
              <a:rPr lang="ru-RU" sz="4800" dirty="0"/>
              <a:t>— …</a:t>
            </a:r>
            <a:br>
              <a:rPr lang="ru-RU" sz="4800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5528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483768" y="260648"/>
            <a:ext cx="626469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u="sng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«Скажи наоборот» (с мячом)</a:t>
            </a:r>
          </a:p>
          <a:p>
            <a:endParaRPr lang="ru-RU" sz="2800" b="1" i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Чистая ложка – грязная ложка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Глубокая тарелка – мелкая тарелка.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Большая чашка – маленькая чашка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Тяжелая сковорода – легкая сковорода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Новый нож – старый нож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5528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12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91680" y="548680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u="sng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Скажи ласково</a:t>
            </a:r>
            <a:endParaRPr lang="ru-RU" sz="3600" b="1" i="1" u="sng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6811"/>
          <a:stretch/>
        </p:blipFill>
        <p:spPr>
          <a:xfrm>
            <a:off x="7017072" y="3005399"/>
            <a:ext cx="1371352" cy="8472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9653"/>
          <a:stretch/>
        </p:blipFill>
        <p:spPr>
          <a:xfrm>
            <a:off x="7031899" y="4547253"/>
            <a:ext cx="1512168" cy="9022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2859"/>
          <a:stretch/>
        </p:blipFill>
        <p:spPr>
          <a:xfrm>
            <a:off x="2979250" y="4335550"/>
            <a:ext cx="1939317" cy="13256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6811"/>
          <a:stretch/>
        </p:blipFill>
        <p:spPr>
          <a:xfrm>
            <a:off x="2910613" y="2802586"/>
            <a:ext cx="1939317" cy="11980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8972"/>
          <a:stretch/>
        </p:blipFill>
        <p:spPr>
          <a:xfrm>
            <a:off x="7020272" y="1268760"/>
            <a:ext cx="1368152" cy="8232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7072"/>
          <a:stretch/>
        </p:blipFill>
        <p:spPr>
          <a:xfrm>
            <a:off x="2915816" y="1268760"/>
            <a:ext cx="1944216" cy="11973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Стрелка вправо 7"/>
          <p:cNvSpPr/>
          <p:nvPr/>
        </p:nvSpPr>
        <p:spPr>
          <a:xfrm>
            <a:off x="5508104" y="157969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5508104" y="315931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5464830" y="475608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4527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12" y="0"/>
            <a:ext cx="9144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4561" b="81404" l="20627" r="81462">
                        <a14:foregroundMark x1="43081" y1="44561" x2="43081" y2="44561"/>
                        <a14:foregroundMark x1="45170" y1="22456" x2="45170" y2="22456"/>
                        <a14:foregroundMark x1="48564" y1="12982" x2="48564" y2="12982"/>
                        <a14:foregroundMark x1="43864" y1="9474" x2="43864" y2="9474"/>
                        <a14:foregroundMark x1="52480" y1="13684" x2="52480" y2="13684"/>
                        <a14:foregroundMark x1="55614" y1="13333" x2="55614" y2="13333"/>
                        <a14:foregroundMark x1="58747" y1="12632" x2="58747" y2="12632"/>
                        <a14:foregroundMark x1="61097" y1="11930" x2="61097" y2="119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1641" t="5388" r="25174" b="20779"/>
          <a:stretch/>
        </p:blipFill>
        <p:spPr>
          <a:xfrm>
            <a:off x="6012160" y="1192755"/>
            <a:ext cx="1328432" cy="16867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0" b="80861" l="22460" r="72371">
                        <a14:foregroundMark x1="54011" y1="12679" x2="54011" y2="12679"/>
                        <a14:foregroundMark x1="60250" y1="10766" x2="60250" y2="10766"/>
                        <a14:foregroundMark x1="46346" y1="9569" x2="46346" y2="95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3033" t="5628" r="29103" b="20779"/>
          <a:stretch/>
        </p:blipFill>
        <p:spPr>
          <a:xfrm>
            <a:off x="6179415" y="5445016"/>
            <a:ext cx="688823" cy="99424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backgroundRemoval t="6596" b="79947" l="14118" r="87451">
                        <a14:foregroundMark x1="35686" y1="20317" x2="35686" y2="20317"/>
                        <a14:foregroundMark x1="39608" y1="19525" x2="39608" y2="19525"/>
                        <a14:foregroundMark x1="42941" y1="18470" x2="42941" y2="18470"/>
                        <a14:foregroundMark x1="60980" y1="20317" x2="60980" y2="20317"/>
                        <a14:foregroundMark x1="67255" y1="21108" x2="67255" y2="21108"/>
                        <a14:foregroundMark x1="70588" y1="23219" x2="70588" y2="23219"/>
                        <a14:foregroundMark x1="52157" y1="8443" x2="52157" y2="84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101" t="6590" r="12672" b="22944"/>
          <a:stretch/>
        </p:blipFill>
        <p:spPr>
          <a:xfrm>
            <a:off x="3428992" y="5072074"/>
            <a:ext cx="1511554" cy="108020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15616" y="692696"/>
            <a:ext cx="58326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u="sng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Предлоги  «Что где находится»</a:t>
            </a:r>
            <a:endParaRPr lang="ru-RU" sz="2800" b="1" i="1" u="sng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="" xmlns:a14="http://schemas.microsoft.com/office/drawing/2010/main">
                  <a14:imgLayer r:embed="rId10">
                    <a14:imgEffect>
                      <a14:backgroundRemoval t="1325" b="95806" l="1325" r="45861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0000"/>
          <a:stretch/>
        </p:blipFill>
        <p:spPr>
          <a:xfrm rot="16200000">
            <a:off x="4126718" y="1539175"/>
            <a:ext cx="4770530" cy="526403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="" xmlns:a14="http://schemas.microsoft.com/office/drawing/2010/main">
                  <a14:imgLayer r:embed="rId12">
                    <a14:imgEffect>
                      <a14:backgroundRemoval t="3467" b="77867" l="12302" r="84921">
                        <a14:foregroundMark x1="32540" y1="27467" x2="32540" y2="27467"/>
                        <a14:foregroundMark x1="28175" y1="21333" x2="28175" y2="21333"/>
                        <a14:foregroundMark x1="36508" y1="26133" x2="36508" y2="26133"/>
                        <a14:foregroundMark x1="35714" y1="20533" x2="35714" y2="20533"/>
                        <a14:foregroundMark x1="37897" y1="31733" x2="37897" y2="31733"/>
                        <a14:foregroundMark x1="35317" y1="28533" x2="35317" y2="28533"/>
                        <a14:foregroundMark x1="32143" y1="25067" x2="32143" y2="25067"/>
                        <a14:foregroundMark x1="72817" y1="62933" x2="72817" y2="62933"/>
                        <a14:foregroundMark x1="37698" y1="33867" x2="37698" y2="33867"/>
                        <a14:foregroundMark x1="28373" y1="17867" x2="28373" y2="17867"/>
                        <a14:foregroundMark x1="24603" y1="13333" x2="24603" y2="13333"/>
                        <a14:foregroundMark x1="26984" y1="13867" x2="26984" y2="138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709" t="10919" r="17494" b="27994"/>
          <a:stretch/>
        </p:blipFill>
        <p:spPr>
          <a:xfrm rot="19749120">
            <a:off x="5988614" y="2712004"/>
            <a:ext cx="1375524" cy="100977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8764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12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5128" y="404664"/>
            <a:ext cx="82809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Обобщение и систематизация знаний о посуде, ее предназначении, материалов, из которых она сделана; формирование понятий: «чайная», «столовая», «кухонная» посуда.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Развивающие: уточнить и расширить представление о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посуде;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закреплять понятия чайная, столовая, кухонная посуда; уточнить и активизировать словарь по теме «Посуда»; развивать связную речь; учить составлять описательные рассказы; совершенствовать грамматический строй речи.</a:t>
            </a:r>
          </a:p>
          <a:p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Коррекционные: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дыхание; развивать зрительное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внимания и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восприятия; развивать тонкую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общую моторику, координировать речь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движением;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совершенствовать грамматический строй речи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4465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12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556792"/>
            <a:ext cx="5653192" cy="28201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3568" y="692696"/>
            <a:ext cx="6768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u="sng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Какую посуду нарисовал художник?</a:t>
            </a:r>
            <a:endParaRPr lang="ru-RU" sz="2800" b="1" i="1" u="sng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7111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12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35696" y="1196752"/>
            <a:ext cx="6048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u="sng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перепутал художник</a:t>
            </a:r>
            <a:endParaRPr lang="ru-RU" sz="3200" b="1" i="1" u="sng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5556" b="99167" l="3357" r="96643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348880"/>
            <a:ext cx="3864450" cy="33405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9209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12" y="0"/>
            <a:ext cx="9144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306" y="1000108"/>
            <a:ext cx="5038352" cy="343396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000364" y="357166"/>
            <a:ext cx="35044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u="sng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Игра «Найди отличия»</a:t>
            </a:r>
            <a:endParaRPr lang="ru-RU" sz="2400" b="1" i="1" u="sng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76056" y="1124744"/>
            <a:ext cx="129614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34" y="785794"/>
            <a:ext cx="2428892" cy="333377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3180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12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4048"/>
          <a:stretch/>
        </p:blipFill>
        <p:spPr>
          <a:xfrm>
            <a:off x="7371119" y="744000"/>
            <a:ext cx="1358300" cy="7661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3457"/>
          <a:stretch/>
        </p:blipFill>
        <p:spPr>
          <a:xfrm>
            <a:off x="3991796" y="2040366"/>
            <a:ext cx="1358300" cy="9389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3456"/>
          <a:stretch/>
        </p:blipFill>
        <p:spPr>
          <a:xfrm>
            <a:off x="2339752" y="2110182"/>
            <a:ext cx="1528912" cy="8690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1570"/>
          <a:stretch/>
        </p:blipFill>
        <p:spPr>
          <a:xfrm>
            <a:off x="3995936" y="719011"/>
            <a:ext cx="1358300" cy="7911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3493"/>
          <a:stretch/>
        </p:blipFill>
        <p:spPr>
          <a:xfrm>
            <a:off x="5733010" y="738407"/>
            <a:ext cx="1358300" cy="7717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6699"/>
          <a:stretch/>
        </p:blipFill>
        <p:spPr>
          <a:xfrm>
            <a:off x="683568" y="2069176"/>
            <a:ext cx="1358300" cy="8402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6288"/>
          <a:stretch/>
        </p:blipFill>
        <p:spPr>
          <a:xfrm>
            <a:off x="2339752" y="665729"/>
            <a:ext cx="1358300" cy="8444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8961"/>
          <a:stretch/>
        </p:blipFill>
        <p:spPr>
          <a:xfrm>
            <a:off x="683568" y="692696"/>
            <a:ext cx="1358300" cy="8174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1375"/>
          <a:stretch/>
        </p:blipFill>
        <p:spPr>
          <a:xfrm>
            <a:off x="5586000" y="3183151"/>
            <a:ext cx="1358300" cy="7931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3842"/>
          <a:stretch/>
        </p:blipFill>
        <p:spPr>
          <a:xfrm>
            <a:off x="5577596" y="2040367"/>
            <a:ext cx="1358300" cy="8690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6699"/>
          <a:stretch/>
        </p:blipFill>
        <p:spPr>
          <a:xfrm>
            <a:off x="7098964" y="2069176"/>
            <a:ext cx="1358300" cy="8402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3586"/>
          <a:stretch/>
        </p:blipFill>
        <p:spPr>
          <a:xfrm>
            <a:off x="2339752" y="3212673"/>
            <a:ext cx="1358300" cy="8716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3147"/>
          <a:stretch/>
        </p:blipFill>
        <p:spPr>
          <a:xfrm>
            <a:off x="3988883" y="3201018"/>
            <a:ext cx="1358300" cy="8833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" name="TextBox 19"/>
          <p:cNvSpPr txBox="1"/>
          <p:nvPr/>
        </p:nvSpPr>
        <p:spPr>
          <a:xfrm>
            <a:off x="4283968" y="5013176"/>
            <a:ext cx="44454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u="sng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Назови посуду</a:t>
            </a:r>
            <a:endParaRPr lang="ru-RU" sz="2800" b="1" i="1" u="sng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9340" b="40987"/>
          <a:stretch/>
        </p:blipFill>
        <p:spPr>
          <a:xfrm>
            <a:off x="7283387" y="3212673"/>
            <a:ext cx="1235516" cy="87166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678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12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55" t="55641" r="1702" b="13468"/>
          <a:stretch/>
        </p:blipFill>
        <p:spPr>
          <a:xfrm>
            <a:off x="3096832" y="3592257"/>
            <a:ext cx="5444837" cy="116378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490" t="3054" r="3375" b="62746"/>
          <a:stretch/>
        </p:blipFill>
        <p:spPr>
          <a:xfrm>
            <a:off x="3048966" y="1836083"/>
            <a:ext cx="5409859" cy="12884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96832" y="3130592"/>
            <a:ext cx="583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                   форма             размер</a:t>
            </a:r>
            <a:endParaRPr lang="ru-RU" sz="24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22293" y="4754761"/>
            <a:ext cx="5381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      части           действия</a:t>
            </a:r>
            <a:endParaRPr lang="ru-RU" sz="24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5" y="908720"/>
            <a:ext cx="83082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u="sng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Составь описательный рассказ по схеме</a:t>
            </a:r>
            <a:endParaRPr lang="ru-RU" sz="3200" b="1" i="1" u="sng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517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12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00166" y="2428868"/>
            <a:ext cx="65959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8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517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571604" y="332656"/>
            <a:ext cx="732087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u="sng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Артикуляционная гимнастика</a:t>
            </a:r>
          </a:p>
          <a:p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1.«Накажем непослушный язычок»</a:t>
            </a:r>
          </a:p>
          <a:p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2.«Блинчик» («Лопатка»)</a:t>
            </a:r>
          </a:p>
          <a:p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«</a:t>
            </a:r>
            <a:r>
              <a:rPr lang="ru-RU" sz="28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Вкусное варенье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8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«Чашечка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pic>
        <p:nvPicPr>
          <p:cNvPr id="7" name="Рисунок 6" descr="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72132" y="1714488"/>
            <a:ext cx="3020113" cy="213531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8939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12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91680" y="332656"/>
            <a:ext cx="705678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u="sng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на развитие дыхания</a:t>
            </a:r>
          </a:p>
          <a:p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«Дуем на горячий чай»</a:t>
            </a:r>
          </a:p>
          <a:p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Сделать </a:t>
            </a:r>
            <a:r>
              <a:rPr lang="ru-RU" sz="28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вдох и 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подуть на чашечку, сделанную из картона и ваты («</a:t>
            </a:r>
            <a:r>
              <a:rPr lang="ru-RU" sz="28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»),</a:t>
            </a:r>
            <a:r>
              <a:rPr lang="ru-RU" sz="28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поднимая 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плечи, </a:t>
            </a:r>
            <a:r>
              <a:rPr lang="ru-RU" sz="28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раздувая щёк, вытянув губы трубочкой. </a:t>
            </a:r>
            <a:endParaRPr lang="ru-RU" sz="2800" b="1" i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</a:t>
            </a:r>
            <a:r>
              <a:rPr lang="ru-RU" sz="28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повторяется 2-3 раза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pic>
        <p:nvPicPr>
          <p:cNvPr id="6" name="Рисунок 5" descr="kisspng-coffee-cappuccino-cafe-sticker-decal-coffee-vector-png-5ab0dc13dc5217.55946025152154011590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7620" y="4143380"/>
            <a:ext cx="2285992" cy="22859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7547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12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131840" y="366623"/>
            <a:ext cx="561662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u="sng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Пальчиковая игра «Посуда»</a:t>
            </a:r>
          </a:p>
          <a:p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 </a:t>
            </a:r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два , три , четыре</a:t>
            </a:r>
            <a:r>
              <a:rPr lang="ru-RU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(сжимаем и разжимаем кулачки) </a:t>
            </a:r>
            <a:br>
              <a:rPr lang="ru-RU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посуду перемыли :</a:t>
            </a:r>
            <a:r>
              <a:rPr lang="ru-RU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(трем ладошки, "моем" посуду) </a:t>
            </a:r>
            <a:br>
              <a:rPr lang="ru-RU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Чайник , чашку , ковшик, ложку , </a:t>
            </a:r>
            <a:br>
              <a:rPr lang="ru-RU" sz="24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большую </a:t>
            </a:r>
            <a:r>
              <a:rPr lang="ru-RU" sz="2400" b="1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поварёжку</a:t>
            </a:r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  <a:r>
              <a:rPr lang="ru-RU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(загибаем пальчики)</a:t>
            </a:r>
            <a:br>
              <a:rPr lang="ru-RU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чашку мы разбили . </a:t>
            </a:r>
            <a:br>
              <a:rPr lang="ru-RU" sz="24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Поварежку</a:t>
            </a:r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разломили.</a:t>
            </a:r>
            <a:br>
              <a:rPr lang="ru-RU" sz="24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Ковшик тоже развалился , </a:t>
            </a:r>
            <a:br>
              <a:rPr lang="ru-RU" sz="24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Нос у чайника отбился . </a:t>
            </a:r>
            <a:br>
              <a:rPr lang="ru-RU" sz="24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Ложку мы чуть-чуть сломали</a:t>
            </a:r>
            <a:r>
              <a:rPr lang="ru-RU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</a:t>
            </a:r>
            <a:br>
              <a:rPr lang="ru-RU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(разгибаем пальчики) </a:t>
            </a:r>
            <a:br>
              <a:rPr lang="ru-RU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 мы маме помогали . </a:t>
            </a:r>
            <a:endParaRPr lang="ru-RU" sz="2400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7268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12" y="71462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357554" y="260648"/>
            <a:ext cx="5390910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u="sng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Речь с движением «Кастрюля»</a:t>
            </a: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Я кастрюля, я пыхчу,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(Дети приседают («пружинки»), ритмично произнося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текст,руки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на поясе.)</a:t>
            </a: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На хозяйку я ворчу.</a:t>
            </a: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Пых, пых, пых, пых,</a:t>
            </a: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Пых, пых, пых, пых.</a:t>
            </a: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Сейчас каша подгорит!</a:t>
            </a: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Дно мое уже горит!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(Попеременно поднимают плечи)</a:t>
            </a: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Эй, хозяйка, не зевай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(Грозят пальцем.)</a:t>
            </a: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И с плиты меня снимай!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(Ставят руки на пояс, делают прыжок на двух ногах вперед.)</a:t>
            </a:r>
          </a:p>
          <a:p>
            <a:endParaRPr lang="ru-RU" sz="2800" dirty="0" smtClean="0"/>
          </a:p>
          <a:p>
            <a:endParaRPr lang="ru-RU" sz="2800" b="1" i="1" u="sng" dirty="0"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5528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483768" y="260648"/>
            <a:ext cx="62646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i="1" dirty="0"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71934" y="57148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Помогают нам повсюду,</a:t>
            </a:r>
          </a:p>
          <a:p>
            <a:pPr algn="ctr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Очень разная посуда.</a:t>
            </a:r>
          </a:p>
          <a:p>
            <a:pPr algn="ctr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На нее еду кладут,</a:t>
            </a:r>
          </a:p>
          <a:p>
            <a:pPr algn="ctr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Из нее едят и пьют.</a:t>
            </a:r>
          </a:p>
          <a:p>
            <a:pPr algn="ctr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Сохраняю в ней продукты:</a:t>
            </a:r>
          </a:p>
          <a:p>
            <a:pPr algn="ctr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Сыр и масло,</a:t>
            </a:r>
          </a:p>
          <a:p>
            <a:pPr algn="ctr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Хлеб и фрукты.</a:t>
            </a:r>
          </a:p>
          <a:p>
            <a:pPr algn="ctr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В ней готовят сотни блюд,</a:t>
            </a:r>
          </a:p>
          <a:p>
            <a:pPr algn="ctr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Варят, жарят и пекут.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hello_html_m2d6dd6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857232"/>
            <a:ext cx="3660727" cy="2593867"/>
          </a:xfrm>
          <a:prstGeom prst="rect">
            <a:avLst/>
          </a:prstGeom>
        </p:spPr>
      </p:pic>
      <p:pic>
        <p:nvPicPr>
          <p:cNvPr id="8" name="Рисунок 7" descr="img_573335263f48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15074" y="4071942"/>
            <a:ext cx="1922331" cy="237145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5528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4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204864"/>
            <a:ext cx="1905000" cy="15316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204864"/>
            <a:ext cx="2154306" cy="14324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2204864"/>
            <a:ext cx="1872208" cy="14025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591312" y="917431"/>
            <a:ext cx="63337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u="sng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Какая бывает посуда?</a:t>
            </a:r>
            <a:endParaRPr lang="ru-RU" sz="3200" b="1" i="1" u="sng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7071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12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643174" y="285728"/>
            <a:ext cx="62865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ЧАЙНАЯ</a:t>
            </a:r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ПОСУДА</a:t>
            </a:r>
          </a:p>
        </p:txBody>
      </p:sp>
      <p:pic>
        <p:nvPicPr>
          <p:cNvPr id="7" name="Picture 8" descr="http://foto-ramki.com/predmet/posuda14_smal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857232"/>
            <a:ext cx="2362572" cy="13125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 descr="Коф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0570" y="2291695"/>
            <a:ext cx="2241401" cy="15540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http://foto-ramki.com/eda/eda51_smal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12" y="1285860"/>
            <a:ext cx="2381250" cy="14763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Посуда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38" y="2571744"/>
            <a:ext cx="1162050" cy="14287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http://foto-ramki.com/predmet/posuda15_small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68" y="4143380"/>
            <a:ext cx="2272576" cy="23110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Молоко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6" y="3071810"/>
            <a:ext cx="1314450" cy="14287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3" descr="C:\Users\Best\Desktop\посуда\54434_PE159508_S4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50" y="4429132"/>
            <a:ext cx="2113446" cy="2113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35528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715</TotalTime>
  <Words>569</Words>
  <Application>Microsoft Office PowerPoint</Application>
  <PresentationFormat>Экран (4:3)</PresentationFormat>
  <Paragraphs>134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Кей</dc:creator>
  <cp:lastModifiedBy>км</cp:lastModifiedBy>
  <cp:revision>73</cp:revision>
  <dcterms:created xsi:type="dcterms:W3CDTF">2016-11-11T13:18:43Z</dcterms:created>
  <dcterms:modified xsi:type="dcterms:W3CDTF">2020-04-14T07:26:50Z</dcterms:modified>
</cp:coreProperties>
</file>