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35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4CF84-B8B5-4C14-8636-C181C2855A38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B9CAF-F1DE-4E39-8170-6218598D38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4CF84-B8B5-4C14-8636-C181C2855A38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B9CAF-F1DE-4E39-8170-6218598D38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4CF84-B8B5-4C14-8636-C181C2855A38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B9CAF-F1DE-4E39-8170-6218598D38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4CF84-B8B5-4C14-8636-C181C2855A38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B9CAF-F1DE-4E39-8170-6218598D38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4CF84-B8B5-4C14-8636-C181C2855A38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B9CAF-F1DE-4E39-8170-6218598D38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4CF84-B8B5-4C14-8636-C181C2855A38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B9CAF-F1DE-4E39-8170-6218598D38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4CF84-B8B5-4C14-8636-C181C2855A38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B9CAF-F1DE-4E39-8170-6218598D38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4CF84-B8B5-4C14-8636-C181C2855A38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B9CAF-F1DE-4E39-8170-6218598D38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4CF84-B8B5-4C14-8636-C181C2855A38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B9CAF-F1DE-4E39-8170-6218598D38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4CF84-B8B5-4C14-8636-C181C2855A38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B9CAF-F1DE-4E39-8170-6218598D38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4CF84-B8B5-4C14-8636-C181C2855A38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B9CAF-F1DE-4E39-8170-6218598D38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84CF84-B8B5-4C14-8636-C181C2855A38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3B9CAF-F1DE-4E39-8170-6218598D38C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heel spokes="8"/>
    <p:sndAc>
      <p:stSnd>
        <p:snd r:embed="rId13" name="chimes.wav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im6-tub-ru.yandex.net/i?id=587861199-60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428604"/>
            <a:ext cx="8501122" cy="53578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204864"/>
            <a:ext cx="7772400" cy="1571635"/>
          </a:xfrm>
        </p:spPr>
        <p:txBody>
          <a:bodyPr>
            <a:normAutofit/>
          </a:bodyPr>
          <a:lstStyle/>
          <a:p>
            <a:r>
              <a:rPr lang="ru-RU" sz="8800" dirty="0" smtClean="0">
                <a:solidFill>
                  <a:srgbClr val="FFFF00"/>
                </a:solidFill>
                <a:latin typeface="Comic Sans MS" pitchFamily="66" charset="0"/>
              </a:rPr>
              <a:t>ЦВЕТЫ</a:t>
            </a:r>
            <a:endParaRPr lang="ru-RU" sz="8800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6" descr="http://s54.radikal.ru/i145/1102/31/7739e8dd69d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328850" cy="51115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роза</a:t>
            </a:r>
            <a:endParaRPr lang="ru-RU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221088"/>
            <a:ext cx="4429124" cy="1857388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ru-RU" sz="2400" dirty="0"/>
              <a:t> </a:t>
            </a:r>
            <a:r>
              <a:rPr lang="ru-RU" sz="8000" dirty="0" smtClean="0"/>
              <a:t>Хоть </a:t>
            </a:r>
            <a:r>
              <a:rPr lang="ru-RU" sz="8000" dirty="0"/>
              <a:t>не зверь я и не птица, </a:t>
            </a:r>
            <a:endParaRPr lang="ru-RU" sz="8000" dirty="0" smtClean="0"/>
          </a:p>
          <a:p>
            <a:pPr>
              <a:lnSpc>
                <a:spcPct val="120000"/>
              </a:lnSpc>
              <a:buNone/>
            </a:pPr>
            <a:r>
              <a:rPr lang="ru-RU" sz="8000" dirty="0" smtClean="0"/>
              <a:t>Но </a:t>
            </a:r>
            <a:r>
              <a:rPr lang="ru-RU" sz="8000" dirty="0"/>
              <a:t>сумею защититься! </a:t>
            </a:r>
          </a:p>
          <a:p>
            <a:pPr>
              <a:lnSpc>
                <a:spcPct val="120000"/>
              </a:lnSpc>
              <a:buNone/>
            </a:pPr>
            <a:r>
              <a:rPr lang="ru-RU" sz="8000" dirty="0" smtClean="0"/>
              <a:t>Растопырю </a:t>
            </a:r>
            <a:r>
              <a:rPr lang="ru-RU" sz="8000" dirty="0"/>
              <a:t>коготки - </a:t>
            </a:r>
          </a:p>
          <a:p>
            <a:pPr>
              <a:lnSpc>
                <a:spcPct val="120000"/>
              </a:lnSpc>
              <a:buNone/>
            </a:pPr>
            <a:r>
              <a:rPr lang="ru-RU" sz="8000" dirty="0" smtClean="0"/>
              <a:t>Только </a:t>
            </a:r>
            <a:r>
              <a:rPr lang="ru-RU" sz="8000" dirty="0"/>
              <a:t>тронь мои цветки! </a:t>
            </a:r>
            <a:r>
              <a:rPr lang="ru-RU" sz="4800" dirty="0" smtClean="0"/>
              <a:t/>
            </a:r>
            <a:br>
              <a:rPr lang="ru-RU" sz="4800" dirty="0" smtClean="0"/>
            </a:br>
            <a:endParaRPr lang="ru-RU" sz="4800" dirty="0"/>
          </a:p>
        </p:txBody>
      </p:sp>
    </p:spTree>
  </p:cSld>
  <p:clrMapOvr>
    <a:masterClrMapping/>
  </p:clrMapOvr>
  <p:transition spd="slow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s002.radikal.ru/i197/1108/ee/564b978e4f3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8690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3438" y="274638"/>
            <a:ext cx="4043362" cy="11430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кувшинки</a:t>
            </a:r>
            <a:endParaRPr lang="ru-RU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143512"/>
            <a:ext cx="4257676" cy="982651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>
                <a:solidFill>
                  <a:schemeClr val="bg1"/>
                </a:solidFill>
              </a:rPr>
              <a:t>Чашечки и </a:t>
            </a:r>
            <a:r>
              <a:rPr lang="ru-RU" dirty="0" smtClean="0">
                <a:solidFill>
                  <a:schemeClr val="bg1"/>
                </a:solidFill>
              </a:rPr>
              <a:t>блюдца</a:t>
            </a:r>
            <a:endParaRPr lang="ru-RU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Не </a:t>
            </a:r>
            <a:r>
              <a:rPr lang="ru-RU" dirty="0">
                <a:solidFill>
                  <a:schemeClr val="bg1"/>
                </a:solidFill>
              </a:rPr>
              <a:t>тонут и не </a:t>
            </a:r>
            <a:r>
              <a:rPr lang="ru-RU" dirty="0" smtClean="0">
                <a:solidFill>
                  <a:schemeClr val="bg1"/>
                </a:solidFill>
              </a:rPr>
              <a:t>бьются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img1.liveinternet.ru/images/attach/c/2/69/770/69770302_0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66927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936104" y="-58761"/>
            <a:ext cx="4329114" cy="114300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тюльпан</a:t>
            </a:r>
            <a:endParaRPr lang="ru-RU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08104" y="32102"/>
            <a:ext cx="4572000" cy="121444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dirty="0">
                <a:solidFill>
                  <a:srgbClr val="002060"/>
                </a:solidFill>
              </a:rPr>
              <a:t>Из луковки вырос, 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Но </a:t>
            </a:r>
            <a:r>
              <a:rPr lang="ru-RU" sz="2400" b="1" dirty="0">
                <a:solidFill>
                  <a:srgbClr val="002060"/>
                </a:solidFill>
              </a:rPr>
              <a:t>в пищу негож. 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На </a:t>
            </a:r>
            <a:r>
              <a:rPr lang="ru-RU" sz="2400" b="1" dirty="0">
                <a:solidFill>
                  <a:srgbClr val="002060"/>
                </a:solidFill>
              </a:rPr>
              <a:t>яркий стаканчик 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Цветок </a:t>
            </a:r>
            <a:r>
              <a:rPr lang="ru-RU" sz="2400" b="1" dirty="0">
                <a:solidFill>
                  <a:srgbClr val="002060"/>
                </a:solidFill>
              </a:rPr>
              <a:t>тот похож. </a:t>
            </a:r>
          </a:p>
        </p:txBody>
      </p:sp>
    </p:spTree>
  </p:cSld>
  <p:clrMapOvr>
    <a:masterClrMapping/>
  </p:clrMapOvr>
  <p:transition spd="slow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moi-rebenok-info.ru/images/articles/flowers-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43306" y="274638"/>
            <a:ext cx="5043494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гвоздики</a:t>
            </a:r>
            <a:endParaRPr lang="ru-RU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4941168"/>
            <a:ext cx="3168352" cy="135732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dirty="0">
                <a:solidFill>
                  <a:schemeClr val="bg1"/>
                </a:solidFill>
              </a:rPr>
              <a:t>Все знакомы с нами: 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bg1"/>
                </a:solidFill>
              </a:rPr>
              <a:t>Яркие</a:t>
            </a:r>
            <a:r>
              <a:rPr lang="ru-RU" sz="2400" b="1" dirty="0">
                <a:solidFill>
                  <a:schemeClr val="bg1"/>
                </a:solidFill>
              </a:rPr>
              <a:t>, как пламя, 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bg1"/>
                </a:solidFill>
              </a:rPr>
              <a:t>Мы </a:t>
            </a:r>
            <a:r>
              <a:rPr lang="ru-RU" sz="2400" b="1" dirty="0">
                <a:solidFill>
                  <a:schemeClr val="bg1"/>
                </a:solidFill>
              </a:rPr>
              <a:t>однофамильцы 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bg1"/>
                </a:solidFill>
              </a:rPr>
              <a:t>С </a:t>
            </a:r>
            <a:r>
              <a:rPr lang="ru-RU" sz="2400" b="1" dirty="0">
                <a:solidFill>
                  <a:schemeClr val="bg1"/>
                </a:solidFill>
              </a:rPr>
              <a:t>мелкими гвоздями. </a:t>
            </a:r>
          </a:p>
        </p:txBody>
      </p:sp>
    </p:spTree>
  </p:cSld>
  <p:clrMapOvr>
    <a:masterClrMapping/>
  </p:clrMapOvr>
  <p:transition spd="slow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stat18.privet.ru/lr/0a31d0ca110767daab2ff501b5b3b20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71514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bg1"/>
                </a:solidFill>
                <a:latin typeface="Comic Sans MS" pitchFamily="66" charset="0"/>
              </a:rPr>
              <a:t>василек</a:t>
            </a:r>
            <a:endParaRPr lang="ru-RU" sz="54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712" y="4221088"/>
            <a:ext cx="3857652" cy="1571636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dirty="0">
                <a:solidFill>
                  <a:srgbClr val="FFFF00"/>
                </a:solidFill>
              </a:rPr>
              <a:t>Ярко-синий, пушистый </a:t>
            </a:r>
          </a:p>
          <a:p>
            <a:pPr>
              <a:buNone/>
            </a:pPr>
            <a:r>
              <a:rPr lang="ru-RU" b="1" dirty="0" smtClean="0">
                <a:solidFill>
                  <a:srgbClr val="FFFF00"/>
                </a:solidFill>
              </a:rPr>
              <a:t>Он </a:t>
            </a:r>
            <a:r>
              <a:rPr lang="ru-RU" b="1" dirty="0">
                <a:solidFill>
                  <a:srgbClr val="FFFF00"/>
                </a:solidFill>
              </a:rPr>
              <a:t>в хлебе родится, </a:t>
            </a:r>
          </a:p>
          <a:p>
            <a:pPr>
              <a:buNone/>
            </a:pPr>
            <a:r>
              <a:rPr lang="ru-RU" b="1" dirty="0" smtClean="0">
                <a:solidFill>
                  <a:srgbClr val="FFFF00"/>
                </a:solidFill>
              </a:rPr>
              <a:t>В </a:t>
            </a:r>
            <a:r>
              <a:rPr lang="ru-RU" b="1" dirty="0">
                <a:solidFill>
                  <a:srgbClr val="FFFF00"/>
                </a:solidFill>
              </a:rPr>
              <a:t>еду не годится. </a:t>
            </a:r>
          </a:p>
        </p:txBody>
      </p:sp>
    </p:spTree>
  </p:cSld>
  <p:clrMapOvr>
    <a:masterClrMapping/>
  </p:clrMapOvr>
  <p:transition spd="slow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smirnovsm.com/wp-content/uploads/2012/12/%D0%A8%D0%B8%D0%BF%D0%BE%D0%B2%D0%BD%D0%B8%D0%B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928694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шиповник</a:t>
            </a:r>
            <a:endParaRPr lang="ru-RU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5575" y="4941168"/>
            <a:ext cx="4704457" cy="1628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dirty="0">
                <a:solidFill>
                  <a:srgbClr val="FFFF00"/>
                </a:solidFill>
              </a:rPr>
              <a:t>Он не шипит, хотя </a:t>
            </a:r>
            <a:r>
              <a:rPr lang="ru-RU" sz="2400" b="1" dirty="0" smtClean="0">
                <a:solidFill>
                  <a:srgbClr val="FFFF00"/>
                </a:solidFill>
              </a:rPr>
              <a:t>больно кусается</a:t>
            </a:r>
            <a:r>
              <a:rPr lang="ru-RU" sz="2400" b="1" dirty="0">
                <a:solidFill>
                  <a:srgbClr val="FFFF00"/>
                </a:solidFill>
              </a:rPr>
              <a:t>. 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FFFF00"/>
                </a:solidFill>
              </a:rPr>
              <a:t>Тогда </a:t>
            </a:r>
            <a:r>
              <a:rPr lang="ru-RU" sz="2400" b="1" dirty="0">
                <a:solidFill>
                  <a:srgbClr val="FFFF00"/>
                </a:solidFill>
              </a:rPr>
              <a:t>почему же он так называется?</a:t>
            </a:r>
            <a:r>
              <a:rPr lang="ru-RU" sz="1800" b="1" dirty="0">
                <a:solidFill>
                  <a:srgbClr val="FFFF00"/>
                </a:solidFill>
              </a:rPr>
              <a:t> </a:t>
            </a:r>
          </a:p>
        </p:txBody>
      </p:sp>
      <p:pic>
        <p:nvPicPr>
          <p:cNvPr id="2050" name="Picture 2" descr="http://yandex.st/lego/_/La6qi18Z8LwgnZdsAr1qy1GwCwo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7-tub-ru.yandex.net/i?id=42643358-60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29190" y="274638"/>
            <a:ext cx="3757610" cy="868346"/>
          </a:xfrm>
        </p:spPr>
        <p:txBody>
          <a:bodyPr>
            <a:normAutofit fontScale="90000"/>
          </a:bodyPr>
          <a:lstStyle/>
          <a:p>
            <a:r>
              <a:rPr lang="ru-RU" sz="6000" dirty="0" smtClean="0">
                <a:solidFill>
                  <a:srgbClr val="FFFF00"/>
                </a:solidFill>
              </a:rPr>
              <a:t>пион</a:t>
            </a:r>
            <a:endParaRPr lang="ru-RU" sz="6000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" y="4754362"/>
            <a:ext cx="8229600" cy="107157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dirty="0">
                <a:solidFill>
                  <a:schemeClr val="bg1"/>
                </a:solidFill>
              </a:rPr>
              <a:t>Пышный куст в саду расцвел, 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bg1"/>
                </a:solidFill>
              </a:rPr>
              <a:t>Привлекая </a:t>
            </a:r>
            <a:r>
              <a:rPr lang="ru-RU" sz="2400" b="1" dirty="0">
                <a:solidFill>
                  <a:schemeClr val="bg1"/>
                </a:solidFill>
              </a:rPr>
              <a:t>ос и пчел. 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bg1"/>
                </a:solidFill>
              </a:rPr>
              <a:t>Весь </a:t>
            </a:r>
            <a:r>
              <a:rPr lang="ru-RU" sz="2400" b="1" dirty="0">
                <a:solidFill>
                  <a:schemeClr val="bg1"/>
                </a:solidFill>
              </a:rPr>
              <a:t>в больших цветах махровых - 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bg1"/>
                </a:solidFill>
              </a:rPr>
              <a:t>Белых</a:t>
            </a:r>
            <a:r>
              <a:rPr lang="ru-RU" sz="2400" b="1" dirty="0">
                <a:solidFill>
                  <a:schemeClr val="bg1"/>
                </a:solidFill>
              </a:rPr>
              <a:t>, розовых, бордовых! </a:t>
            </a:r>
          </a:p>
        </p:txBody>
      </p:sp>
      <p:pic>
        <p:nvPicPr>
          <p:cNvPr id="1027" name="Picture 3" descr="C:\Documents and Settings\Admin\Рабочий стол\ДЛЯ МАМЫ\фон\831176492.jpg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0" y="2071678"/>
            <a:ext cx="3024544" cy="282556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img10.proshkolu.ru/content/media/pic/std/4000000/3102000/3101701-7940b45f6906b97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0694" y="274638"/>
            <a:ext cx="3186106" cy="868346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астра</a:t>
            </a:r>
            <a:endParaRPr lang="ru-RU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214950"/>
            <a:ext cx="8229600" cy="142876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Похожа </a:t>
            </a:r>
            <a:r>
              <a:rPr lang="ru-RU" b="1" dirty="0">
                <a:solidFill>
                  <a:schemeClr val="bg1"/>
                </a:solidFill>
              </a:rPr>
              <a:t>на звезду </a:t>
            </a:r>
            <a:r>
              <a:rPr lang="ru-RU" b="1" dirty="0" smtClean="0">
                <a:solidFill>
                  <a:schemeClr val="bg1"/>
                </a:solidFill>
              </a:rPr>
              <a:t>–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Названье </a:t>
            </a:r>
            <a:r>
              <a:rPr lang="ru-RU" b="1" dirty="0">
                <a:solidFill>
                  <a:schemeClr val="bg1"/>
                </a:solidFill>
              </a:rPr>
              <a:t>так и </a:t>
            </a:r>
            <a:r>
              <a:rPr lang="ru-RU" b="1" dirty="0" smtClean="0">
                <a:solidFill>
                  <a:schemeClr val="bg1"/>
                </a:solidFill>
              </a:rPr>
              <a:t>переводится.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Я </a:t>
            </a:r>
            <a:r>
              <a:rPr lang="ru-RU" b="1" dirty="0">
                <a:solidFill>
                  <a:schemeClr val="bg1"/>
                </a:solidFill>
              </a:rPr>
              <a:t>ближе к осени </a:t>
            </a:r>
            <a:r>
              <a:rPr lang="ru-RU" b="1" dirty="0" smtClean="0">
                <a:solidFill>
                  <a:schemeClr val="bg1"/>
                </a:solidFill>
              </a:rPr>
              <a:t>цвету,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Чтобы </a:t>
            </a:r>
            <a:r>
              <a:rPr lang="ru-RU" b="1" dirty="0">
                <a:solidFill>
                  <a:schemeClr val="bg1"/>
                </a:solidFill>
              </a:rPr>
              <a:t>попасть в букеты к школьницам.</a:t>
            </a:r>
          </a:p>
        </p:txBody>
      </p:sp>
      <p:pic>
        <p:nvPicPr>
          <p:cNvPr id="5" name="Picture 3" descr="C:\Documents and Settings\Admin\Рабочий стол\ДЛЯ МАМЫ\фон\38873109_15_180_180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4929197"/>
            <a:ext cx="2428892" cy="182166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www.vedtver.ru/data/uploads/2013-02/page/15855/mimoz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43182"/>
            <a:ext cx="5186370" cy="107157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  <a:latin typeface="Comic Sans MS" pitchFamily="66" charset="0"/>
              </a:rPr>
              <a:t>мимоза</a:t>
            </a:r>
            <a:endParaRPr lang="ru-RU" sz="60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84168" y="116632"/>
            <a:ext cx="3643306" cy="178595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>
                <a:solidFill>
                  <a:srgbClr val="002060"/>
                </a:solidFill>
              </a:rPr>
              <a:t>Жёлтые, </a:t>
            </a:r>
            <a:r>
              <a:rPr lang="ru-RU" b="1" dirty="0" smtClean="0">
                <a:solidFill>
                  <a:srgbClr val="002060"/>
                </a:solidFill>
              </a:rPr>
              <a:t>пушистые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Шарики душистые.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Их </a:t>
            </a:r>
            <a:r>
              <a:rPr lang="ru-RU" b="1" dirty="0">
                <a:solidFill>
                  <a:srgbClr val="002060"/>
                </a:solidFill>
              </a:rPr>
              <a:t>укроет от </a:t>
            </a:r>
            <a:r>
              <a:rPr lang="ru-RU" b="1" dirty="0" smtClean="0">
                <a:solidFill>
                  <a:srgbClr val="002060"/>
                </a:solidFill>
              </a:rPr>
              <a:t>мороза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В </a:t>
            </a:r>
            <a:r>
              <a:rPr lang="ru-RU" b="1" dirty="0">
                <a:solidFill>
                  <a:srgbClr val="002060"/>
                </a:solidFill>
              </a:rPr>
              <a:t>своих веточках …</a:t>
            </a:r>
            <a:br>
              <a:rPr lang="ru-RU" b="1" dirty="0">
                <a:solidFill>
                  <a:srgbClr val="002060"/>
                </a:solidFill>
              </a:rPr>
            </a:b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i.blog.fontanka.ru/photos/2011/03/800x600_8wfOaQxifaycuUSoxK2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072" y="11121"/>
            <a:ext cx="3471858" cy="1417638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solidFill>
                  <a:schemeClr val="bg1"/>
                </a:solidFill>
                <a:latin typeface="Comic Sans MS" pitchFamily="66" charset="0"/>
              </a:rPr>
              <a:t>ирис</a:t>
            </a:r>
            <a:endParaRPr lang="ru-RU" sz="66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3766" y="0"/>
            <a:ext cx="5857884" cy="142875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dirty="0">
                <a:solidFill>
                  <a:srgbClr val="FFFF00"/>
                </a:solidFill>
              </a:rPr>
              <a:t>Я - травянистое </a:t>
            </a:r>
            <a:r>
              <a:rPr lang="ru-RU" sz="2400" b="1" dirty="0" smtClean="0">
                <a:solidFill>
                  <a:srgbClr val="FFFF00"/>
                </a:solidFill>
              </a:rPr>
              <a:t>растение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FFFF00"/>
                </a:solidFill>
              </a:rPr>
              <a:t>С </a:t>
            </a:r>
            <a:r>
              <a:rPr lang="ru-RU" sz="2400" b="1" dirty="0">
                <a:solidFill>
                  <a:srgbClr val="FFFF00"/>
                </a:solidFill>
              </a:rPr>
              <a:t>цветком сиреневого </a:t>
            </a:r>
            <a:r>
              <a:rPr lang="ru-RU" sz="2400" b="1" dirty="0" smtClean="0">
                <a:solidFill>
                  <a:srgbClr val="FFFF00"/>
                </a:solidFill>
              </a:rPr>
              <a:t>цвета.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FFFF00"/>
                </a:solidFill>
              </a:rPr>
              <a:t>Но </a:t>
            </a:r>
            <a:r>
              <a:rPr lang="ru-RU" sz="2400" b="1" dirty="0">
                <a:solidFill>
                  <a:srgbClr val="FFFF00"/>
                </a:solidFill>
              </a:rPr>
              <a:t>переставьте </a:t>
            </a:r>
            <a:r>
              <a:rPr lang="ru-RU" sz="2400" b="1" dirty="0" smtClean="0">
                <a:solidFill>
                  <a:srgbClr val="FFFF00"/>
                </a:solidFill>
              </a:rPr>
              <a:t>ударение,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FFFF00"/>
                </a:solidFill>
              </a:rPr>
              <a:t>И </a:t>
            </a:r>
            <a:r>
              <a:rPr lang="ru-RU" sz="2400" b="1" dirty="0">
                <a:solidFill>
                  <a:srgbClr val="FFFF00"/>
                </a:solidFill>
              </a:rPr>
              <a:t>превращаюсь я в </a:t>
            </a:r>
            <a:r>
              <a:rPr lang="ru-RU" sz="2400" b="1" dirty="0" smtClean="0">
                <a:solidFill>
                  <a:srgbClr val="FFFF00"/>
                </a:solidFill>
              </a:rPr>
              <a:t>конфету</a:t>
            </a:r>
            <a:r>
              <a:rPr lang="ru-RU" sz="2400" b="1" dirty="0">
                <a:solidFill>
                  <a:srgbClr val="FFFF00"/>
                </a:solidFill>
              </a:rPr>
              <a:t/>
            </a:r>
            <a:br>
              <a:rPr lang="ru-RU" sz="2400" b="1" dirty="0">
                <a:solidFill>
                  <a:srgbClr val="FFFF00"/>
                </a:solidFill>
              </a:rPr>
            </a:br>
            <a:endParaRPr lang="ru-RU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mp3dot.ru/images/art/5/b/f/b/b_5bfbc39fccf0c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57232"/>
            <a:ext cx="9144000" cy="521497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543956" cy="57150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C000"/>
                </a:solidFill>
                <a:latin typeface="Comic Sans MS" pitchFamily="66" charset="0"/>
              </a:rPr>
              <a:t>ромашка</a:t>
            </a:r>
            <a:endParaRPr lang="ru-RU" b="1" dirty="0">
              <a:solidFill>
                <a:srgbClr val="FFC00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143644"/>
            <a:ext cx="8229600" cy="571504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Стоит в саду кудряшка - белая рубашка,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Сердечко золотое. Что это такое?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stat17.privet.ru/lr/0a1075f5ec0867b0e69d1fcc19e0ce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14744" y="274638"/>
            <a:ext cx="4972056" cy="1143000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bg1"/>
                </a:solidFill>
                <a:latin typeface="Comic Sans MS" pitchFamily="66" charset="0"/>
              </a:rPr>
              <a:t>незабудка</a:t>
            </a:r>
            <a:endParaRPr lang="ru-RU" sz="60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143248"/>
            <a:ext cx="5400684" cy="171451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dirty="0">
                <a:solidFill>
                  <a:srgbClr val="FFFF00"/>
                </a:solidFill>
              </a:rPr>
              <a:t>Цветочек этот </a:t>
            </a:r>
            <a:r>
              <a:rPr lang="ru-RU" sz="2400" b="1" dirty="0" smtClean="0">
                <a:solidFill>
                  <a:srgbClr val="FFFF00"/>
                </a:solidFill>
              </a:rPr>
              <a:t>голубой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FFFF00"/>
                </a:solidFill>
              </a:rPr>
              <a:t>Напоминает </a:t>
            </a:r>
            <a:r>
              <a:rPr lang="ru-RU" sz="2400" b="1" dirty="0">
                <a:solidFill>
                  <a:srgbClr val="FFFF00"/>
                </a:solidFill>
              </a:rPr>
              <a:t>нам с </a:t>
            </a:r>
            <a:r>
              <a:rPr lang="ru-RU" sz="2400" b="1" dirty="0" smtClean="0">
                <a:solidFill>
                  <a:srgbClr val="FFFF00"/>
                </a:solidFill>
              </a:rPr>
              <a:t>тобой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FFFF00"/>
                </a:solidFill>
              </a:rPr>
              <a:t>О </a:t>
            </a:r>
            <a:r>
              <a:rPr lang="ru-RU" sz="2400" b="1" dirty="0">
                <a:solidFill>
                  <a:srgbClr val="FFFF00"/>
                </a:solidFill>
              </a:rPr>
              <a:t>небе — </a:t>
            </a:r>
            <a:r>
              <a:rPr lang="ru-RU" sz="2400" b="1" dirty="0" smtClean="0">
                <a:solidFill>
                  <a:srgbClr val="FFFF00"/>
                </a:solidFill>
              </a:rPr>
              <a:t>чистом-чистом,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FFFF00"/>
                </a:solidFill>
              </a:rPr>
              <a:t>И </a:t>
            </a:r>
            <a:r>
              <a:rPr lang="ru-RU" sz="2400" b="1" dirty="0">
                <a:solidFill>
                  <a:srgbClr val="FFFF00"/>
                </a:solidFill>
              </a:rPr>
              <a:t>солнышке лучистом</a:t>
            </a:r>
            <a:br>
              <a:rPr lang="ru-RU" sz="2400" b="1" dirty="0">
                <a:solidFill>
                  <a:srgbClr val="FFFF00"/>
                </a:solidFill>
              </a:rPr>
            </a:br>
            <a:endParaRPr lang="ru-RU" sz="2400" b="1" dirty="0">
              <a:solidFill>
                <a:srgbClr val="FFFF00"/>
              </a:solidFill>
            </a:endParaRPr>
          </a:p>
        </p:txBody>
      </p:sp>
      <p:pic>
        <p:nvPicPr>
          <p:cNvPr id="34819" name="Picture 3" descr="C:\Documents and Settings\Admin\Рабочий стол\ДЛЯ МАМЫ\фон\42829924.jpg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533624">
            <a:off x="5360419" y="2715904"/>
            <a:ext cx="2226568" cy="289453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stat18.privet.ru/lr/0a17b4d1a77f7eeccc5baa75bfd9cf4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6115064" cy="1000108"/>
          </a:xfrm>
        </p:spPr>
        <p:txBody>
          <a:bodyPr>
            <a:normAutofit fontScale="90000"/>
          </a:bodyPr>
          <a:lstStyle/>
          <a:p>
            <a:r>
              <a:rPr lang="ru-RU" sz="6000" dirty="0" smtClean="0">
                <a:solidFill>
                  <a:srgbClr val="FF0000"/>
                </a:solidFill>
                <a:latin typeface="Comic Sans MS" pitchFamily="66" charset="0"/>
              </a:rPr>
              <a:t>мак</a:t>
            </a:r>
            <a:endParaRPr lang="ru-RU" sz="6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5929330"/>
            <a:ext cx="8543956" cy="78581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400" b="1" i="1" dirty="0">
                <a:solidFill>
                  <a:srgbClr val="FFFF00"/>
                </a:solidFill>
              </a:rPr>
              <a:t>Солнце жжёт мою </a:t>
            </a:r>
            <a:r>
              <a:rPr lang="ru-RU" sz="2400" b="1" i="1" dirty="0" smtClean="0">
                <a:solidFill>
                  <a:srgbClr val="FFFF00"/>
                </a:solidFill>
              </a:rPr>
              <a:t>макушку,</a:t>
            </a:r>
          </a:p>
          <a:p>
            <a:pPr>
              <a:buNone/>
            </a:pPr>
            <a:r>
              <a:rPr lang="ru-RU" sz="2400" b="1" i="1" dirty="0" smtClean="0">
                <a:solidFill>
                  <a:srgbClr val="FFFF00"/>
                </a:solidFill>
              </a:rPr>
              <a:t>Хочет </a:t>
            </a:r>
            <a:r>
              <a:rPr lang="ru-RU" sz="2400" b="1" i="1" dirty="0">
                <a:solidFill>
                  <a:srgbClr val="FFFF00"/>
                </a:solidFill>
              </a:rPr>
              <a:t>сделать погремушку.</a:t>
            </a:r>
            <a:endParaRPr lang="ru-RU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614734" cy="65403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50"/>
                </a:solidFill>
                <a:latin typeface="Comic Sans MS" pitchFamily="66" charset="0"/>
              </a:rPr>
              <a:t>кактус</a:t>
            </a:r>
            <a:endParaRPr lang="ru-RU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5016"/>
            <a:ext cx="8229600" cy="92869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i="1" dirty="0">
                <a:solidFill>
                  <a:srgbClr val="00B050"/>
                </a:solidFill>
                <a:latin typeface="Comic Sans MS" pitchFamily="66" charset="0"/>
              </a:rPr>
              <a:t>Вырос он под солнцем </a:t>
            </a:r>
            <a:r>
              <a:rPr lang="ru-RU" b="1" i="1" dirty="0" smtClean="0">
                <a:solidFill>
                  <a:srgbClr val="00B050"/>
                </a:solidFill>
                <a:latin typeface="Comic Sans MS" pitchFamily="66" charset="0"/>
              </a:rPr>
              <a:t>жгучим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B050"/>
                </a:solidFill>
                <a:latin typeface="Comic Sans MS" pitchFamily="66" charset="0"/>
              </a:rPr>
              <a:t>Толстым</a:t>
            </a:r>
            <a:r>
              <a:rPr lang="ru-RU" b="1" i="1" dirty="0">
                <a:solidFill>
                  <a:srgbClr val="00B050"/>
                </a:solidFill>
                <a:latin typeface="Comic Sans MS" pitchFamily="66" charset="0"/>
              </a:rPr>
              <a:t>, сочным и колючим.</a:t>
            </a:r>
            <a:endParaRPr lang="ru-RU" dirty="0">
              <a:solidFill>
                <a:srgbClr val="00B050"/>
              </a:solidFill>
              <a:latin typeface="Comic Sans MS" pitchFamily="66" charset="0"/>
            </a:endParaRPr>
          </a:p>
        </p:txBody>
      </p:sp>
      <p:pic>
        <p:nvPicPr>
          <p:cNvPr id="23554" name="Picture 2" descr="http://nicholashram.zp.ua/wp-content/uploads/2011/12/6c9f47f09cb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928670"/>
            <a:ext cx="7286676" cy="471490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f2.foto.rambler.ru/preview/r/668x417/4e784bc9-1fc7-e0b6-bb03-2fdfba9e6e2d/102_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00115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4757742" cy="71435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Comic Sans MS" pitchFamily="66" charset="0"/>
              </a:rPr>
              <a:t>подсолнух</a:t>
            </a:r>
            <a:endParaRPr lang="ru-RU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4048" y="142852"/>
            <a:ext cx="3682752" cy="1629964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ru-RU" b="1" i="1" dirty="0">
                <a:solidFill>
                  <a:srgbClr val="FFFF00"/>
                </a:solidFill>
              </a:rPr>
              <a:t>Золотое </a:t>
            </a:r>
            <a:r>
              <a:rPr lang="ru-RU" b="1" i="1" dirty="0" smtClean="0">
                <a:solidFill>
                  <a:srgbClr val="FFFF00"/>
                </a:solidFill>
              </a:rPr>
              <a:t>решето,</a:t>
            </a:r>
          </a:p>
          <a:p>
            <a:pPr>
              <a:lnSpc>
                <a:spcPct val="120000"/>
              </a:lnSpc>
              <a:buNone/>
            </a:pPr>
            <a:r>
              <a:rPr lang="ru-RU" b="1" i="1" dirty="0" smtClean="0">
                <a:solidFill>
                  <a:srgbClr val="FFFF00"/>
                </a:solidFill>
              </a:rPr>
              <a:t>черных </a:t>
            </a:r>
            <a:r>
              <a:rPr lang="ru-RU" b="1" i="1" dirty="0">
                <a:solidFill>
                  <a:srgbClr val="FFFF00"/>
                </a:solidFill>
              </a:rPr>
              <a:t>домиков </a:t>
            </a:r>
            <a:r>
              <a:rPr lang="ru-RU" b="1" i="1" dirty="0" smtClean="0">
                <a:solidFill>
                  <a:srgbClr val="FFFF00"/>
                </a:solidFill>
              </a:rPr>
              <a:t>полно.</a:t>
            </a:r>
          </a:p>
          <a:p>
            <a:pPr>
              <a:lnSpc>
                <a:spcPct val="120000"/>
              </a:lnSpc>
              <a:buNone/>
            </a:pPr>
            <a:r>
              <a:rPr lang="ru-RU" b="1" i="1" dirty="0" smtClean="0">
                <a:solidFill>
                  <a:srgbClr val="FFFF00"/>
                </a:solidFill>
              </a:rPr>
              <a:t>Сколько </a:t>
            </a:r>
            <a:r>
              <a:rPr lang="ru-RU" b="1" i="1" dirty="0">
                <a:solidFill>
                  <a:srgbClr val="FFFF00"/>
                </a:solidFill>
              </a:rPr>
              <a:t>черненьких </a:t>
            </a:r>
            <a:r>
              <a:rPr lang="ru-RU" b="1" i="1" dirty="0" smtClean="0">
                <a:solidFill>
                  <a:srgbClr val="FFFF00"/>
                </a:solidFill>
              </a:rPr>
              <a:t>домов,</a:t>
            </a:r>
          </a:p>
          <a:p>
            <a:pPr>
              <a:lnSpc>
                <a:spcPct val="120000"/>
              </a:lnSpc>
              <a:buNone/>
            </a:pPr>
            <a:r>
              <a:rPr lang="ru-RU" b="1" i="1" dirty="0" smtClean="0">
                <a:solidFill>
                  <a:srgbClr val="FFFF00"/>
                </a:solidFill>
              </a:rPr>
              <a:t>Столько </a:t>
            </a:r>
            <a:r>
              <a:rPr lang="ru-RU" b="1" i="1" dirty="0">
                <a:solidFill>
                  <a:srgbClr val="FFFF00"/>
                </a:solidFill>
              </a:rPr>
              <a:t>беленьких жильцов.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img01.chitalnya.ru/upload2/160/8548078704625368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71514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5614998" cy="928694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ландыш</a:t>
            </a:r>
            <a:endParaRPr lang="ru-RU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00760" y="5072074"/>
            <a:ext cx="3143240" cy="135732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/>
              <a:t> </a:t>
            </a:r>
            <a:r>
              <a:rPr lang="ru-RU" sz="2400" dirty="0">
                <a:solidFill>
                  <a:schemeClr val="bg1"/>
                </a:solidFill>
                <a:latin typeface="Comic Sans MS" pitchFamily="66" charset="0"/>
              </a:rPr>
              <a:t>Белые </a:t>
            </a:r>
            <a:r>
              <a:rPr lang="ru-RU" sz="2400" dirty="0" smtClean="0">
                <a:solidFill>
                  <a:schemeClr val="bg1"/>
                </a:solidFill>
                <a:latin typeface="Comic Sans MS" pitchFamily="66" charset="0"/>
              </a:rPr>
              <a:t>горошки</a:t>
            </a:r>
            <a:endParaRPr lang="ru-RU" sz="2400" dirty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ru-RU" sz="2400" dirty="0" smtClean="0">
                <a:solidFill>
                  <a:schemeClr val="bg1"/>
                </a:solidFill>
                <a:latin typeface="Comic Sans MS" pitchFamily="66" charset="0"/>
              </a:rPr>
              <a:t>На </a:t>
            </a:r>
            <a:r>
              <a:rPr lang="ru-RU" sz="2400" dirty="0">
                <a:solidFill>
                  <a:schemeClr val="bg1"/>
                </a:solidFill>
                <a:latin typeface="Comic Sans MS" pitchFamily="66" charset="0"/>
              </a:rPr>
              <a:t>зелёной ножке.</a:t>
            </a:r>
          </a:p>
        </p:txBody>
      </p:sp>
    </p:spTree>
  </p:cSld>
  <p:clrMapOvr>
    <a:masterClrMapping/>
  </p:clrMapOvr>
  <p:transition spd="slow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poremontu.ru/media/ck/blogs/images/13365557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3757610" cy="92869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колокольчики</a:t>
            </a:r>
            <a:endParaRPr lang="ru-RU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143512"/>
            <a:ext cx="8229600" cy="982651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Эх, звоночки, синий </a:t>
            </a:r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цвет,</a:t>
            </a:r>
            <a:endParaRPr lang="ru-RU" dirty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С </a:t>
            </a: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язычком, а звону нет.</a:t>
            </a:r>
          </a:p>
        </p:txBody>
      </p:sp>
    </p:spTree>
  </p:cSld>
  <p:clrMapOvr>
    <a:masterClrMapping/>
  </p:clrMapOvr>
  <p:transition spd="slow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festival.1september.ru/articles/412558/image25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72188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одуванчик</a:t>
            </a:r>
            <a:endParaRPr lang="ru-RU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71934" y="4857760"/>
            <a:ext cx="4614866" cy="1714511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>
                <a:solidFill>
                  <a:schemeClr val="bg1"/>
                </a:solidFill>
              </a:rPr>
              <a:t>Я шариком </a:t>
            </a:r>
            <a:r>
              <a:rPr lang="ru-RU" dirty="0" smtClean="0">
                <a:solidFill>
                  <a:schemeClr val="bg1"/>
                </a:solidFill>
              </a:rPr>
              <a:t>пушистым</a:t>
            </a:r>
            <a:endParaRPr lang="ru-RU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Белею </a:t>
            </a:r>
            <a:r>
              <a:rPr lang="ru-RU" dirty="0">
                <a:solidFill>
                  <a:schemeClr val="bg1"/>
                </a:solidFill>
              </a:rPr>
              <a:t>в поле </a:t>
            </a:r>
            <a:r>
              <a:rPr lang="ru-RU" dirty="0" smtClean="0">
                <a:solidFill>
                  <a:schemeClr val="bg1"/>
                </a:solidFill>
              </a:rPr>
              <a:t>чистом,</a:t>
            </a:r>
            <a:endParaRPr lang="ru-RU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А </a:t>
            </a:r>
            <a:r>
              <a:rPr lang="ru-RU" dirty="0">
                <a:solidFill>
                  <a:schemeClr val="bg1"/>
                </a:solidFill>
              </a:rPr>
              <a:t>дунул ветерок </a:t>
            </a:r>
            <a:r>
              <a:rPr lang="ru-RU" dirty="0" smtClean="0">
                <a:solidFill>
                  <a:schemeClr val="bg1"/>
                </a:solidFill>
              </a:rPr>
              <a:t>—</a:t>
            </a:r>
            <a:endParaRPr lang="ru-RU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Остался стебелёк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img1.liveinternet.ru/images/attach/c/2/71/396/71396891_0_16d9f_5f3d31a0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14364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3968" y="6000768"/>
            <a:ext cx="5686436" cy="65403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подснежник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00768"/>
            <a:ext cx="8229600" cy="714380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4900" b="1" dirty="0" smtClean="0"/>
              <a:t>Пробивается росток, удивительный цветок. </a:t>
            </a:r>
          </a:p>
          <a:p>
            <a:pPr>
              <a:buNone/>
            </a:pPr>
            <a:r>
              <a:rPr lang="ru-RU" sz="4900" b="1" dirty="0" smtClean="0"/>
              <a:t>Из-под </a:t>
            </a:r>
            <a:r>
              <a:rPr lang="ru-RU" sz="4900" b="1" dirty="0"/>
              <a:t>снега </a:t>
            </a:r>
            <a:r>
              <a:rPr lang="ru-RU" sz="4900" b="1" dirty="0" smtClean="0"/>
              <a:t>вырастает, солнце </a:t>
            </a:r>
            <a:r>
              <a:rPr lang="ru-RU" sz="4900" b="1" dirty="0"/>
              <a:t>глянет — расцветает</a:t>
            </a:r>
          </a:p>
        </p:txBody>
      </p:sp>
    </p:spTree>
  </p:cSld>
  <p:clrMapOvr>
    <a:masterClrMapping/>
  </p:clrMapOvr>
  <p:transition spd="slow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208</Words>
  <Application>Microsoft Office PowerPoint</Application>
  <PresentationFormat>Экран (4:3)</PresentationFormat>
  <Paragraphs>79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Calibri</vt:lpstr>
      <vt:lpstr>Comic Sans MS</vt:lpstr>
      <vt:lpstr>Тема Office</vt:lpstr>
      <vt:lpstr>ЦВЕТЫ</vt:lpstr>
      <vt:lpstr>ромашка</vt:lpstr>
      <vt:lpstr>мак</vt:lpstr>
      <vt:lpstr>кактус</vt:lpstr>
      <vt:lpstr>подсолнух</vt:lpstr>
      <vt:lpstr>ландыш</vt:lpstr>
      <vt:lpstr>колокольчики</vt:lpstr>
      <vt:lpstr>одуванчик</vt:lpstr>
      <vt:lpstr>подснежник</vt:lpstr>
      <vt:lpstr>роза</vt:lpstr>
      <vt:lpstr>кувшинки</vt:lpstr>
      <vt:lpstr>тюльпан</vt:lpstr>
      <vt:lpstr>гвоздики</vt:lpstr>
      <vt:lpstr>василек</vt:lpstr>
      <vt:lpstr>шиповник</vt:lpstr>
      <vt:lpstr>пион</vt:lpstr>
      <vt:lpstr>астра</vt:lpstr>
      <vt:lpstr>мимоза</vt:lpstr>
      <vt:lpstr>ирис</vt:lpstr>
      <vt:lpstr>незабудка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ЦВЕТЫ</dc:title>
  <dc:creator>Admin</dc:creator>
  <cp:lastModifiedBy>Вадим</cp:lastModifiedBy>
  <cp:revision>22</cp:revision>
  <dcterms:created xsi:type="dcterms:W3CDTF">2013-06-06T17:27:41Z</dcterms:created>
  <dcterms:modified xsi:type="dcterms:W3CDTF">2020-04-16T19:48:27Z</dcterms:modified>
</cp:coreProperties>
</file>